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069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7431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93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224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554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58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70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354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9131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05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8121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2CC1C-9FC4-4870-9FA6-1B5DCD4D0F5C}" type="datetimeFigureOut">
              <a:rPr lang="it-IT" smtClean="0"/>
              <a:t>27/05/2015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990BC-1DD2-4B7F-808C-49C15B5108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216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390135"/>
              </p:ext>
            </p:extLst>
          </p:nvPr>
        </p:nvGraphicFramePr>
        <p:xfrm>
          <a:off x="395536" y="404664"/>
          <a:ext cx="4729142" cy="34533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20280"/>
                <a:gridCol w="655854"/>
                <a:gridCol w="655854"/>
                <a:gridCol w="897154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31/12/2013</a:t>
                      </a:r>
                      <a:endParaRPr lang="it-IT" sz="1000" b="1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31/12/2012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Delta 2012-2013</a:t>
                      </a: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Rimanenze</a:t>
                      </a:r>
                      <a:endParaRPr lang="it-IT" sz="1000" b="1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46.987</a:t>
                      </a:r>
                      <a:endParaRPr lang="it-IT" sz="1000" b="1" i="1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45.849</a:t>
                      </a:r>
                      <a:endParaRPr lang="it-IT" sz="1000" b="1" i="1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Materie prime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23.656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22.862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+793</a:t>
                      </a:r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 smtClean="0">
                          <a:effectLst/>
                          <a:latin typeface="+mj-lt"/>
                        </a:rPr>
                        <a:t>Semilavorati</a:t>
                      </a:r>
                      <a:endParaRPr lang="it-IT" sz="10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4.786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4.859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-73</a:t>
                      </a:r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Prodotti finiti e </a:t>
                      </a:r>
                      <a:r>
                        <a:rPr lang="it-IT" sz="1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Merci</a:t>
                      </a:r>
                      <a:endParaRPr lang="it-IT" sz="10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18.545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18.128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+417</a:t>
                      </a:r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VALORE DELLA PRODUZIONE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>
                          <a:effectLst/>
                          <a:latin typeface="+mj-lt"/>
                        </a:rPr>
                        <a:t>1.010.124</a:t>
                      </a:r>
                      <a:endParaRPr lang="it-IT" sz="1000" b="1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Ricavi vendita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913.781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Variazione </a:t>
                      </a:r>
                      <a:r>
                        <a:rPr lang="it-IT" sz="1000" u="none" strike="noStrike" dirty="0" smtClean="0">
                          <a:effectLst/>
                          <a:latin typeface="+mj-lt"/>
                        </a:rPr>
                        <a:t>rimanenze Prodotti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-776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Incrementi immobilizz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229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Altri ricavi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96.890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COSTI DELLA PRODUZIONE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1.070.709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Materie prime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568.087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Servizi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215.597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Godimento beni terzi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14.422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Personale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225.712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Ammortam e svalutaz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40.513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Variazione </a:t>
                      </a:r>
                      <a:r>
                        <a:rPr lang="it-IT" sz="1000" u="none" strike="noStrike" dirty="0" smtClean="0">
                          <a:effectLst/>
                          <a:latin typeface="+mj-lt"/>
                        </a:rPr>
                        <a:t>rimanenze Materie e </a:t>
                      </a:r>
                      <a:r>
                        <a:rPr lang="it-IT" sz="1000" u="none" strike="noStrike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Merci</a:t>
                      </a:r>
                      <a:endParaRPr lang="it-IT" sz="10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-1.410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Accantonamenti rischi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3.560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Altri accantonamenti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Oneri diversi di gestione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  <a:latin typeface="+mj-lt"/>
                        </a:rPr>
                        <a:t>4.227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DIFFERENZA A-B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  <a:latin typeface="+mj-lt"/>
                        </a:rPr>
                        <a:t>-60.585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+mj-lt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</a:tbl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5724128" y="476672"/>
            <a:ext cx="27318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La variazione rimanenze calcolata dallo</a:t>
            </a:r>
          </a:p>
          <a:p>
            <a:r>
              <a:rPr lang="it-IT" sz="1100" dirty="0" smtClean="0"/>
              <a:t>stato patrimoniale  non coincide con quella</a:t>
            </a:r>
          </a:p>
          <a:p>
            <a:r>
              <a:rPr lang="it-IT" sz="1100" dirty="0"/>
              <a:t>r</a:t>
            </a:r>
            <a:r>
              <a:rPr lang="it-IT" sz="1100" dirty="0" smtClean="0"/>
              <a:t>iportata in conto economico a causa della</a:t>
            </a:r>
          </a:p>
          <a:p>
            <a:r>
              <a:rPr lang="it-IT" sz="1100" dirty="0"/>
              <a:t>p</a:t>
            </a:r>
            <a:r>
              <a:rPr lang="it-IT" sz="1100" dirty="0" smtClean="0"/>
              <a:t>resenza delle merci</a:t>
            </a:r>
          </a:p>
          <a:p>
            <a:endParaRPr lang="it-IT" sz="1100" dirty="0" smtClean="0"/>
          </a:p>
          <a:p>
            <a:r>
              <a:rPr lang="it-IT" sz="1100" dirty="0" smtClean="0"/>
              <a:t>Ai fini del calcolo degli indici per le variazioni</a:t>
            </a:r>
          </a:p>
          <a:p>
            <a:r>
              <a:rPr lang="it-IT" sz="1100" dirty="0" smtClean="0"/>
              <a:t>utilizzate comunque i valori riportati</a:t>
            </a:r>
          </a:p>
          <a:p>
            <a:r>
              <a:rPr lang="it-IT" sz="1100" dirty="0" smtClean="0"/>
              <a:t>in </a:t>
            </a:r>
            <a:r>
              <a:rPr lang="it-IT" sz="1100" b="1" dirty="0" smtClean="0"/>
              <a:t>conto economico</a:t>
            </a:r>
            <a:endParaRPr lang="it-IT" sz="1100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211130" y="3933056"/>
            <a:ext cx="86093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Valore aggiunto:</a:t>
            </a:r>
          </a:p>
          <a:p>
            <a:r>
              <a:rPr lang="it-IT" sz="1100" dirty="0"/>
              <a:t>L</a:t>
            </a:r>
            <a:r>
              <a:rPr lang="it-IT" sz="1100" dirty="0" smtClean="0"/>
              <a:t>a variazione rimanenza prodotti (nel valore della produzione) è negativa. Per ottenere il valore finale di -60.585 (differenza tra ricavi e costi della produzione) i 776€ devono essere sottratti.</a:t>
            </a:r>
          </a:p>
          <a:p>
            <a:r>
              <a:rPr lang="it-IT" sz="1100" dirty="0" smtClean="0"/>
              <a:t>La variazione rimanenza materie (nel costo della produzione) è ripotata con segno negativo ma, dal momento che tutto il blocco dei costi della produzione ha un segno meno davanti, quella variazione è in realtà positiva. Pertanto, </a:t>
            </a:r>
            <a:r>
              <a:rPr lang="it-IT" sz="1100" dirty="0"/>
              <a:t>p</a:t>
            </a:r>
            <a:r>
              <a:rPr lang="it-IT" sz="1100" dirty="0" smtClean="0"/>
              <a:t>er ottenere il valore finale di -60.585 (differenza tra ricavi e costi della produzione) i 1.410€ devono essere aggiunti.</a:t>
            </a:r>
          </a:p>
          <a:p>
            <a:r>
              <a:rPr lang="it-IT" sz="1100" dirty="0" smtClean="0"/>
              <a:t>Infatti la riclassificazione del conto economico prevede esclusivamente lo spostamento di alcuni valori ma non il cambio dei segni!</a:t>
            </a:r>
          </a:p>
          <a:p>
            <a:r>
              <a:rPr lang="it-IT" sz="1100" dirty="0" smtClean="0"/>
              <a:t>Il valore aggiunto sarà quindi: 913.781 – 776 + 229 – 568.087 – 215.597 – 14.422 + 1.4140</a:t>
            </a:r>
          </a:p>
          <a:p>
            <a:endParaRPr lang="it-IT" sz="1100" dirty="0"/>
          </a:p>
          <a:p>
            <a:r>
              <a:rPr lang="it-IT" sz="1100" dirty="0" smtClean="0"/>
              <a:t>Periodo giacenza materie prime:</a:t>
            </a:r>
          </a:p>
          <a:p>
            <a:r>
              <a:rPr lang="it-IT" sz="1100" dirty="0" smtClean="0"/>
              <a:t>La variazione rimanenza materie prime è riportata con segno negativo ma si trova nei costi per cui essa è in realtà positiva, ovvero si tratta di un incremento di materia dal 2012 al 2013. </a:t>
            </a:r>
          </a:p>
          <a:p>
            <a:r>
              <a:rPr lang="it-IT" sz="1100" dirty="0" smtClean="0"/>
              <a:t>Il periodo di giacenza si definisce come scorta media / (acquisti – variazione).</a:t>
            </a:r>
          </a:p>
          <a:p>
            <a:r>
              <a:rPr lang="it-IT" sz="1100" dirty="0" smtClean="0"/>
              <a:t>Se la variazione è un incremento il suo segno è positivo per cui il valore assoluto va sottratto, se la variazione è un decremento il suo segno è negativo per cui il valore assoluto va sommato.</a:t>
            </a:r>
          </a:p>
          <a:p>
            <a:r>
              <a:rPr lang="it-IT" sz="1100" dirty="0" smtClean="0"/>
              <a:t>Nel caso in esame: (23.656 + 22.862) / 2 / (568.087 </a:t>
            </a:r>
            <a:r>
              <a:rPr lang="it-IT" sz="1100" dirty="0" smtClean="0"/>
              <a:t>–</a:t>
            </a:r>
            <a:r>
              <a:rPr lang="it-IT" sz="1100" dirty="0" smtClean="0"/>
              <a:t> 1.410) * 365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107699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261040"/>
              </p:ext>
            </p:extLst>
          </p:nvPr>
        </p:nvGraphicFramePr>
        <p:xfrm>
          <a:off x="395536" y="404664"/>
          <a:ext cx="4736799" cy="345883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20000"/>
                <a:gridCol w="655854"/>
                <a:gridCol w="655854"/>
                <a:gridCol w="905091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31/12/2011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31/12/2010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Delta 2010-2011</a:t>
                      </a:r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</a:rPr>
                        <a:t>Rimanenze</a:t>
                      </a:r>
                      <a:endParaRPr lang="it-IT" sz="10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>
                          <a:effectLst/>
                        </a:rPr>
                        <a:t>50.200</a:t>
                      </a:r>
                      <a:endParaRPr lang="it-IT" sz="1000" b="1" i="1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49.799</a:t>
                      </a:r>
                      <a:endParaRPr lang="it-IT" sz="1000" b="1" i="1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  <a:latin typeface="+mj-lt"/>
                        </a:rPr>
                        <a:t>Materie prime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21.616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24.142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-2.526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 smtClean="0">
                          <a:effectLst/>
                          <a:latin typeface="+mj-lt"/>
                        </a:rPr>
                        <a:t>Semilavorati</a:t>
                      </a:r>
                      <a:endParaRPr lang="it-IT" sz="1000" b="0" i="0" u="none" strike="noStrike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244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Prodotti finiti e </a:t>
                      </a:r>
                      <a:r>
                        <a:rPr lang="it-IT" sz="10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Merci</a:t>
                      </a:r>
                      <a:endParaRPr lang="it-IT" sz="1000" b="0" i="0" u="none" strike="noStrike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929" marR="4077" marT="4077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20.948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18.266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0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2.682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</a:rPr>
                        <a:t>VALORE DELLA PRODUZIONE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1.056.668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Ricavi vendita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976.757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</a:rPr>
                        <a:t>Variazione </a:t>
                      </a:r>
                      <a:r>
                        <a:rPr lang="it-IT" sz="1000" u="none" strike="noStrike" dirty="0" smtClean="0">
                          <a:effectLst/>
                        </a:rPr>
                        <a:t>rimanenze Prodotti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3.621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Incrementi immobilizz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80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</a:rPr>
                        <a:t>Altri ricavi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76.210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 dirty="0">
                          <a:effectLst/>
                        </a:rPr>
                        <a:t>COSTI DELLA PRODUZIONE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1.133.461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Materie prime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655.980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Servizi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183.035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Godimento beni terzi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16.338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Personale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215.058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Ammortam e svalutaz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45.873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 dirty="0">
                          <a:effectLst/>
                        </a:rPr>
                        <a:t>Variazione </a:t>
                      </a:r>
                      <a:r>
                        <a:rPr lang="it-IT" sz="1000" u="none" strike="noStrike" dirty="0" smtClean="0">
                          <a:effectLst/>
                        </a:rPr>
                        <a:t>rimanenze Materie e </a:t>
                      </a:r>
                      <a:r>
                        <a:rPr lang="it-IT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Merci</a:t>
                      </a:r>
                      <a:endParaRPr lang="it-IT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3.254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Accantonamenti rischi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10.181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Altri accantonamenti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0</a:t>
                      </a:r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u="none" strike="noStrike">
                          <a:effectLst/>
                        </a:rPr>
                        <a:t>Oneri diversi di gestione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3.741</a:t>
                      </a:r>
                      <a:endParaRPr lang="it-IT" sz="1000" b="0" i="0" u="none" strike="noStrike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1" u="none" strike="noStrike">
                          <a:effectLst/>
                        </a:rPr>
                        <a:t>DIFFERENZA A-B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u="none" strike="noStrike" dirty="0">
                          <a:effectLst/>
                        </a:rPr>
                        <a:t>-76.793</a:t>
                      </a:r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b="1" i="0" u="none" strike="noStrike" dirty="0">
                        <a:solidFill>
                          <a:srgbClr val="333333"/>
                        </a:solidFill>
                        <a:effectLst/>
                        <a:latin typeface="Calibri"/>
                      </a:endParaRPr>
                    </a:p>
                  </a:txBody>
                  <a:tcPr marL="4077" marR="4077" marT="407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77" marR="4077" marT="4077" marB="0" anchor="ctr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724128" y="476672"/>
            <a:ext cx="27318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La variazione rimanenze calcolata dallo</a:t>
            </a:r>
          </a:p>
          <a:p>
            <a:r>
              <a:rPr lang="it-IT" sz="1100" dirty="0" smtClean="0"/>
              <a:t>stato patrimoniale  non coincide con quella</a:t>
            </a:r>
          </a:p>
          <a:p>
            <a:r>
              <a:rPr lang="it-IT" sz="1100" dirty="0"/>
              <a:t>r</a:t>
            </a:r>
            <a:r>
              <a:rPr lang="it-IT" sz="1100" dirty="0" smtClean="0"/>
              <a:t>iportata in conto economico a causa della</a:t>
            </a:r>
          </a:p>
          <a:p>
            <a:r>
              <a:rPr lang="it-IT" sz="1100" dirty="0"/>
              <a:t>p</a:t>
            </a:r>
            <a:r>
              <a:rPr lang="it-IT" sz="1100" dirty="0" smtClean="0"/>
              <a:t>resenza delle merci</a:t>
            </a:r>
          </a:p>
          <a:p>
            <a:endParaRPr lang="it-IT" sz="1100" dirty="0" smtClean="0"/>
          </a:p>
          <a:p>
            <a:r>
              <a:rPr lang="it-IT" sz="1100" dirty="0" smtClean="0"/>
              <a:t>Ai fini del calcolo degli indici per le variazioni</a:t>
            </a:r>
          </a:p>
          <a:p>
            <a:r>
              <a:rPr lang="it-IT" sz="1100" dirty="0" smtClean="0"/>
              <a:t>utilizzate comunque i valori riportati</a:t>
            </a:r>
          </a:p>
          <a:p>
            <a:r>
              <a:rPr lang="it-IT" sz="1100" dirty="0" smtClean="0"/>
              <a:t>in </a:t>
            </a:r>
            <a:r>
              <a:rPr lang="it-IT" sz="1100" b="1" dirty="0" smtClean="0"/>
              <a:t>conto economico</a:t>
            </a:r>
            <a:endParaRPr lang="it-IT" sz="1100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211130" y="3933056"/>
            <a:ext cx="86093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Valore aggiunto:</a:t>
            </a:r>
          </a:p>
          <a:p>
            <a:r>
              <a:rPr lang="it-IT" sz="1100" dirty="0"/>
              <a:t>L</a:t>
            </a:r>
            <a:r>
              <a:rPr lang="it-IT" sz="1100" dirty="0" smtClean="0"/>
              <a:t>a variazione rimanenza prodotti (nel valore della produzione) è positiva. Per ottenere il valore finale di -76.793 (differenza tra ricavi e costi della produzione) i 3.621€ devono essere aggiunti.</a:t>
            </a:r>
          </a:p>
          <a:p>
            <a:r>
              <a:rPr lang="it-IT" sz="1100" dirty="0" smtClean="0"/>
              <a:t>La variazione rimanenza materie (nel costo della produzione) è ripotata con segno positivo ma, dal momento che tutto il blocco dei costi della produzione ha un segno meno davanti, quella variazione è in realtà negativa. Pertanto, </a:t>
            </a:r>
            <a:r>
              <a:rPr lang="it-IT" sz="1100" dirty="0"/>
              <a:t>p</a:t>
            </a:r>
            <a:r>
              <a:rPr lang="it-IT" sz="1100" dirty="0" smtClean="0"/>
              <a:t>er ottenere il valore finale di - 76.793 (differenza tra ricavi e costi della produzione) i 3.254€ devono essere aggiunti.</a:t>
            </a:r>
          </a:p>
          <a:p>
            <a:r>
              <a:rPr lang="it-IT" sz="1100" dirty="0" smtClean="0"/>
              <a:t>Infatti la riclassificazione del conto economico prevede esclusivamente lo spostamento di alcuni valori ma non il cambio dei segni!</a:t>
            </a:r>
          </a:p>
          <a:p>
            <a:r>
              <a:rPr lang="it-IT" sz="1100" dirty="0" smtClean="0"/>
              <a:t>Il valore aggiunto sarà quindi: 976.757 + 3.621 + 80 – 655.980 – 183.035 – 16.338 – 3.254</a:t>
            </a:r>
          </a:p>
          <a:p>
            <a:endParaRPr lang="it-IT" sz="1100" dirty="0"/>
          </a:p>
          <a:p>
            <a:r>
              <a:rPr lang="it-IT" sz="1100" dirty="0" smtClean="0"/>
              <a:t>Periodo giacenza materie prime:</a:t>
            </a:r>
          </a:p>
          <a:p>
            <a:r>
              <a:rPr lang="it-IT" sz="1100" dirty="0" smtClean="0"/>
              <a:t>La variazione rimanenza materie prime è riportata con segno positivo ma si trova nei costi per cui essa è in realtà negativa, ovvero si tratta di un decremento di materia dal 2010 al 2012. </a:t>
            </a:r>
          </a:p>
          <a:p>
            <a:r>
              <a:rPr lang="it-IT" sz="1100" dirty="0" smtClean="0"/>
              <a:t>Il periodo di giacenza si definisce come scorta media / (acquisti – variazione).</a:t>
            </a:r>
          </a:p>
          <a:p>
            <a:r>
              <a:rPr lang="it-IT" sz="1100" dirty="0" smtClean="0"/>
              <a:t>Se la variazione è un incremento il suo segno è positivo per cui il valore assoluto va sottratto, se la variazione è un decremento il suo segno è negativo per cui il valore assoluto va sommato.</a:t>
            </a:r>
          </a:p>
          <a:p>
            <a:r>
              <a:rPr lang="it-IT" sz="1100" dirty="0" smtClean="0"/>
              <a:t>Nel caso in esame: (21.616 + 24.142) / 2 / (655.980 </a:t>
            </a:r>
            <a:r>
              <a:rPr lang="it-IT" sz="1100" dirty="0" smtClean="0"/>
              <a:t>+ 3.254</a:t>
            </a:r>
            <a:r>
              <a:rPr lang="it-IT" sz="1100" dirty="0" smtClean="0"/>
              <a:t>) * 365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13711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760</Words>
  <Application>Microsoft Office PowerPoint</Application>
  <PresentationFormat>Presentazione su schermo (4:3)</PresentationFormat>
  <Paragraphs>138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</dc:creator>
  <cp:lastModifiedBy>Emilia </cp:lastModifiedBy>
  <cp:revision>4</cp:revision>
  <dcterms:created xsi:type="dcterms:W3CDTF">2015-05-27T12:06:20Z</dcterms:created>
  <dcterms:modified xsi:type="dcterms:W3CDTF">2015-05-27T12:41:23Z</dcterms:modified>
</cp:coreProperties>
</file>